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6" r:id="rId7"/>
    <p:sldId id="265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DDD"/>
    <a:srgbClr val="3BD5FF"/>
    <a:srgbClr val="97E9FF"/>
    <a:srgbClr val="1DB9DD"/>
    <a:srgbClr val="4BD8FF"/>
    <a:srgbClr val="168E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0000" autoAdjust="0"/>
  </p:normalViewPr>
  <p:slideViewPr>
    <p:cSldViewPr>
      <p:cViewPr varScale="1">
        <p:scale>
          <a:sx n="33" d="100"/>
          <a:sy n="33" d="100"/>
        </p:scale>
        <p:origin x="1948" y="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9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693C7-F4F4-4568-B356-FFAB4BB7DAD6}" type="datetimeFigureOut">
              <a:rPr lang="nb-NO" smtClean="0"/>
              <a:pPr/>
              <a:t>03.04.2020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BB997-BA95-4D82-AF5E-369386C8024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028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7EC7D-C0D9-44E8-9A12-77662DF6C418}" type="datetimeFigureOut">
              <a:rPr lang="nb-NO" smtClean="0"/>
              <a:pPr/>
              <a:t>03.04.2020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B3E06-03AF-4A38-9A49-86E96720281B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68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Ved væringsforeningens morgenmøte 24.mars orienterte jeg om eiendomsskatt og kommunale avgifter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dirty="0">
                <a:latin typeface="+mn-lt"/>
              </a:rPr>
              <a:t>Betaling av eiendomsskatt og kommunale avgifter for 1.kvartal med forfall 25.mars er utsatt.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dirty="0">
                <a:latin typeface="+mn-lt"/>
              </a:rPr>
              <a:t>Klagefrist for utskrevet eiendomsskatt utsatt med fire uke til 10.mai.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dirty="0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>
                <a:latin typeface="+mn-lt"/>
              </a:rPr>
              <a:t>I tillegg poengterte jeg at vi prioriterer å drifte som normalt når det gjelder saksbehandling av byggesøknader og reguleringsplaner.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b-NO" dirty="0">
                <a:latin typeface="+mn-lt"/>
              </a:rPr>
              <a:t>Jeg orienterte også om at vi så på hva vi kunne gjøre i forhold til kommunale byggprosjekter og vedlikehold.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b-NO" dirty="0">
                <a:latin typeface="+mn-lt"/>
              </a:rPr>
              <a:t>Dette for å bidra til å holde hjulene i gang innen bygg og anleggsbransjen.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dirty="0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>
                <a:latin typeface="+mn-lt"/>
              </a:rPr>
              <a:t>Jeg orienterte også om at Sarpsborg kommune vil samarbeide med næringsforeningen og andre aktører Søndre Viken næringsregion for å få utarbeide en tiltakspakke.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b-NO" dirty="0">
                <a:latin typeface="+mn-lt"/>
              </a:rPr>
              <a:t>Denne tiltakspakken ble lagt frem som planlagt til politisk behandling i går, torsdag 2.april.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b-NO" dirty="0"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b-NO" dirty="0">
                <a:latin typeface="+mn-lt"/>
              </a:rPr>
              <a:t>Jeg skal nå orientere om denne pakken som er politisk behandlet i formannskapet.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dirty="0">
              <a:latin typeface="+mn-lt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dirty="0">
              <a:latin typeface="+mn-lt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dirty="0">
              <a:latin typeface="+mn-lt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B3E06-03AF-4A38-9A49-86E96720281B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0757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Først vil jeg takke næringsforeningene, destinasjonsselskapene og de andre kommunene i Søndre Viken næringsregion for arbeidet med å utarbeide tiltakspakken. På grunn av det brede samarbeidet har vi fått en målrettet og god tiltakspakke etter min mening. Takk for innsatsen til dere alle!</a:t>
            </a:r>
          </a:p>
          <a:p>
            <a:endParaRPr lang="nb-NO" dirty="0"/>
          </a:p>
          <a:p>
            <a:r>
              <a:rPr lang="nb-NO" dirty="0"/>
              <a:t>Så er det viktig å understreke at det først og fremst er staten som har de virkemidlene som er avgjørende for hvordan næringslivet kommer gjennom krisen.</a:t>
            </a:r>
          </a:p>
          <a:p>
            <a:r>
              <a:rPr lang="nb-NO" dirty="0"/>
              <a:t>Den tiltakspakken som her presenteres skal heller ikke dekke kostnader som allerede er dekket gjennom statens tiltakspakker.</a:t>
            </a:r>
          </a:p>
          <a:p>
            <a:endParaRPr lang="nb-NO" dirty="0"/>
          </a:p>
          <a:p>
            <a:r>
              <a:rPr lang="nb-NO" dirty="0"/>
              <a:t>Til sist; husk at tiltakene ligger innenfor de ansvarsområdene og det handlingsrommet kommunen faktisk har.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B3E06-03AF-4A38-9A49-86E96720281B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0214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I tiltakspakken er det fokusert på tiltak som kan  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>
                <a:latin typeface="+mn-lt"/>
              </a:rPr>
              <a:t>redusere eller forsinke bedriftens kostnader.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>
                <a:latin typeface="+mn-lt"/>
              </a:rPr>
              <a:t>sikre at inntekter beholdes, økes eller framskyndes.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>
                <a:latin typeface="+mn-lt"/>
              </a:rPr>
              <a:t>stimulere markeder.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>
                <a:latin typeface="+mn-lt"/>
              </a:rPr>
              <a:t>stimulerer til et bedre fungerende arbeidsmarked og ivareta næringslivets behov for kompetanse.</a:t>
            </a:r>
          </a:p>
          <a:p>
            <a:pPr marL="457200" indent="-457200">
              <a:buFont typeface="+mj-lt"/>
              <a:buAutoNum type="arabicPeriod"/>
            </a:pPr>
            <a:endParaRPr lang="nb-NO" dirty="0">
              <a:latin typeface="+mn-lt"/>
            </a:endParaRPr>
          </a:p>
          <a:p>
            <a:pPr marL="0" indent="0">
              <a:buFont typeface="+mj-lt"/>
              <a:buNone/>
            </a:pPr>
            <a:r>
              <a:rPr lang="nb-NO" dirty="0">
                <a:latin typeface="+mn-lt"/>
              </a:rPr>
              <a:t>Det er også gjort vurderinger av hvilke deler av næringslivet tiltakene vil være viktig for, og ikke minst når tiltakene kan iverksettes.</a:t>
            </a:r>
          </a:p>
          <a:p>
            <a:pPr marL="0" indent="0">
              <a:buFont typeface="+mj-lt"/>
              <a:buNone/>
            </a:pPr>
            <a:endParaRPr lang="nb-NO" dirty="0">
              <a:latin typeface="+mn-lt"/>
            </a:endParaRPr>
          </a:p>
          <a:p>
            <a:pPr marL="0" indent="0">
              <a:buFont typeface="+mj-lt"/>
              <a:buNone/>
            </a:pPr>
            <a:r>
              <a:rPr lang="nb-NO" dirty="0">
                <a:latin typeface="+mn-lt"/>
              </a:rPr>
              <a:t>Jeg vil nå gå gjennom de viktigste elementene i tiltakspakken og hvilke tiltak vi har besluttet å gjennomføre.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B3E06-03AF-4A38-9A49-86E96720281B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3276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 begynner med tiltak som kan </a:t>
            </a:r>
            <a:r>
              <a:rPr lang="nb-NO" sz="1200" dirty="0">
                <a:latin typeface="+mn-lt"/>
              </a:rPr>
              <a:t>redusere eller forsinke bedriftens kostnader.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 jeg orienterte om på forrige morgenmøtet til næringsforeningen den 24.mars hadde kommunen besluttet følgende.</a:t>
            </a: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Forfall for fakturert beløp til 1. termin for innbetaling av kommunale VAR-gebyrer og eiendomsskatt utsettes for næringseiendommer. Beløpet fordeles på  forfallstidspunkt på de øvrige tre terminene. </a:t>
            </a: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2. Den generelle klagefristen for eiendomsskatt forlenges med 4 uker, det vil si til 10 uker etter at skatten er lagt ut. 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Nye tiltak som ble vedtatt av formannskapet i går er:</a:t>
            </a: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Gårdeiere kreves ikke for felleskostnader for drift av gågata.</a:t>
            </a: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Kostnader for kommune er 0.4 mill. kr.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Kommunedirektøren gis fullmakt til å tilby leie av torg, gågate og </a:t>
            </a:r>
            <a:r>
              <a:rPr lang="nb-NO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Kulås</a:t>
            </a:r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Amfi gratis ut 2020  - der dette kan stimulere til økt byliv. </a:t>
            </a: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B3E06-03AF-4A38-9A49-86E96720281B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3084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På skjermen ser dere de forslagene til tiltak som er anbefalt fra fagfolkene som har utarbeidet tiltakspakken.</a:t>
            </a: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Jeg vil her nevne hvilke konkrete tiltak og vurderinger vi har gjort her i Sarpsborg for å følge opp dette.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IKKE LES OPP PUNKTENE PÅ SLIDEN, MEN GÅ RETTE PÅ PUNKTENE UNDER: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ByKraft</a:t>
            </a:r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-programmet brukes for å forsere prosjekter og stimulere til aktiviteter i næringslivet.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Kommunedirektøren har intensjon om at formannskapet 27. august 2020 vedtar å legge utkast til ny arealplan ut på høring.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Behandling av reguleringsplaner prioriteres og kommuneplanens strategi om å prioritere reguleringer av næringsformål følges.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Formannskapet har vedtatt å bevilge 5 mill. kroner ekstra til vedlikehold.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Styrking ut over dette vurderes i 1. halvår 2020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 foretas også en gjennomgang av investeringsporteføljen for å sikre rett prioritering og rask fremdrift. Hensynet til å sikre oppdrag for næringslivet vil være en del av vurderingen.  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Tidligere tildelte midler til kulturarrangementer skal ikke kreves tilbakebetalt. 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Kommunen vurderer midlertidig kjøp av renholdstjenester fra private aktører for å dekke et ekstraordinært behov. </a:t>
            </a: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B3E06-03AF-4A38-9A49-86E96720281B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7775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Tiltak for å stimulere til økt aktivitet kan ikke settes i gang før myndighetene letter på restriksjonene. Når tiltakene kan iverksettes vil derfor vurderes </a:t>
            </a:r>
            <a:r>
              <a:rPr lang="nb-NO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fortløpoende</a:t>
            </a:r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 samarbeid med Sarpsborg Næringsforening og </a:t>
            </a:r>
            <a:r>
              <a:rPr lang="nb-NO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isarpsborg</a:t>
            </a:r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IKKE LES OPP PUNKTENE PÅ SLIDEN, MEN GÅ RETTE PÅ PUNKTENE UNDER: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Kommunedirektøren vil vurdere å gi rom for gratis parkering i to timer på kommunale plasser i sentrum når Koronakrisen er over. </a:t>
            </a:r>
            <a:endParaRPr lang="nn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nn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Kulturmedarbeidernes ressurser omdisponeres fortløpende der det er behov for å støtte lokalt kulturbasert næringsliv. </a:t>
            </a:r>
          </a:p>
          <a:p>
            <a:r>
              <a:rPr lang="nn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Både leie av kulturbygg og idrettsanlegg </a:t>
            </a:r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vurderes fortløpende i samråd med næringsforening, idrettsråd, musikkråd og andre aktører. 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n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Sarpsborg </a:t>
            </a:r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næringsforening støttes med kr 100 000,- til gründerprosjekt.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Isarpsborg</a:t>
            </a:r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støttes med kr. 100 000,- til forberedelse av aktiviteter for styrking av sentrumshandel og arbeidsplasser i servicenæringen.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Sarpsborg kommune har gitt støtte til et </a:t>
            </a:r>
            <a:r>
              <a:rPr lang="nn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forprosjekt i regi av </a:t>
            </a:r>
            <a:r>
              <a:rPr lang="nn-NO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Inspiria</a:t>
            </a:r>
            <a:r>
              <a:rPr lang="nn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Forprosjektet </a:t>
            </a:r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skal utrede mulighetene for å etablere en   inkubatortjeneste på vitensenteret.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Ellers har vi allerede satt i gang prosjekter og tiltak før korona-krisen for å stimulere til forskning og innovasjon i næringslivet.  Både gjennom Smart City Sarpsborg programmet og hvordan kommunen gjør </a:t>
            </a:r>
            <a:r>
              <a:rPr lang="nb-NO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sine innkjøp.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B3E06-03AF-4A38-9A49-86E96720281B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8048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Visse kommuner i Norge har valgt å stenge kommunegrensene slik at det ikke er mulig for arbeidstakere å møte på jobb. Dette blir håpløst for næringslivet. Heldigvis har vi ikke slike forhold i våre region.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bedriftene som er aller mest sårbare er de små og mellomstore bedriftene. Og aller mest de som er knyttet opp til handel og servicebransjen.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ISarpsborg</a:t>
            </a:r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og Sarpsborg næringsforening støttes derfor med 100 000 kroner til kurs og kompetansetiltak for lokale virksomheter ved bruk av relevante kursleverandører.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stor bekymring for oss alle er hvordan årets lærlinger skal få fullført sin utdannelse. Dette er Viken fylkeskommunes ansvar og jeg vet at de ser på tiltak for å forsøke å løse dette.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 hvis næringslivet får den knekken som fryktes må vi vurdere hvordan vi kan iverksette tiltak for å ivareta våre unge som nå står i utdanningsløpet sitt.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 høsten 2020 har Sarpsborg kommune økt innsatsen og inntaket av lærlinger. Kommunens evne til å motta flere lærlinger er et økonomisk spørsmål som må utredes nærmere.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Jeg vet at Mariann er opptatt av dette og næringsforeningene i regionen vår oppfordrer næringslivet til å se på alle muligheter for å ta inn flere lærlinger hvis mange bedrifter går konkurs eller må avvikle.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Takk for oppmerksomheten!</a:t>
            </a:r>
          </a:p>
          <a:p>
            <a:endParaRPr lang="nb-NO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 kan vi kanskje ta i mot spørsmålene som har kommet Mariann?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B3E06-03AF-4A38-9A49-86E96720281B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690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52464" y="500043"/>
            <a:ext cx="10363200" cy="1470025"/>
          </a:xfrm>
        </p:spPr>
        <p:txBody>
          <a:bodyPr/>
          <a:lstStyle>
            <a:lvl1pPr>
              <a:defRPr>
                <a:solidFill>
                  <a:srgbClr val="00ADDD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83392" y="207167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ADD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68EAA"/>
                </a:solidFill>
              </a:defRPr>
            </a:lvl1pPr>
          </a:lstStyle>
          <a:p>
            <a:fld id="{983CF5B6-D397-4C9C-87E8-134EB8A2E182}" type="datetimeFigureOut">
              <a:rPr lang="nb-NO" smtClean="0"/>
              <a:pPr/>
              <a:t>03.04.2020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68EAA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/>
          </p:nvPr>
        </p:nvSpPr>
        <p:spPr>
          <a:xfrm>
            <a:off x="3047979" y="4071938"/>
            <a:ext cx="6191251" cy="857250"/>
          </a:xfrm>
        </p:spPr>
        <p:txBody>
          <a:bodyPr>
            <a:normAutofit/>
          </a:bodyPr>
          <a:lstStyle>
            <a:lvl1pPr algn="ctr">
              <a:buNone/>
              <a:defRPr sz="2400"/>
            </a:lvl1pPr>
            <a:lvl2pPr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102" y="5776528"/>
            <a:ext cx="631751" cy="604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102" y="5776528"/>
            <a:ext cx="631751" cy="6048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F5B6-D397-4C9C-87E8-134EB8A2E182}" type="datetimeFigureOut">
              <a:rPr lang="nb-NO" smtClean="0"/>
              <a:pPr/>
              <a:t>03.04.2020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F5B6-D397-4C9C-87E8-134EB8A2E182}" type="datetimeFigureOut">
              <a:rPr lang="nb-NO" smtClean="0"/>
              <a:pPr/>
              <a:t>03.04.2020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rs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52464" y="500043"/>
            <a:ext cx="10363200" cy="1470025"/>
          </a:xfrm>
        </p:spPr>
        <p:txBody>
          <a:bodyPr/>
          <a:lstStyle>
            <a:lvl1pPr>
              <a:defRPr>
                <a:solidFill>
                  <a:srgbClr val="00ADDD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83392" y="207167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ADD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68EAA"/>
                </a:solidFill>
              </a:defRPr>
            </a:lvl1pPr>
          </a:lstStyle>
          <a:p>
            <a:fld id="{983CF5B6-D397-4C9C-87E8-134EB8A2E182}" type="datetimeFigureOut">
              <a:rPr lang="nb-NO" smtClean="0"/>
              <a:pPr/>
              <a:t>03.04.2020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68EAA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/>
          </p:nvPr>
        </p:nvSpPr>
        <p:spPr>
          <a:xfrm>
            <a:off x="3047979" y="4071938"/>
            <a:ext cx="6191251" cy="857250"/>
          </a:xfrm>
        </p:spPr>
        <p:txBody>
          <a:bodyPr>
            <a:normAutofit/>
          </a:bodyPr>
          <a:lstStyle>
            <a:lvl1pPr algn="ctr">
              <a:buNone/>
              <a:defRPr sz="2400"/>
            </a:lvl1pPr>
            <a:lvl2pPr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102" y="5776528"/>
            <a:ext cx="631751" cy="6048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■"/>
              <a:defRPr/>
            </a:lvl1pPr>
            <a:lvl2pPr>
              <a:buFont typeface="Arial" pitchFamily="34" charset="0"/>
              <a:buChar char="■"/>
              <a:defRPr/>
            </a:lvl2pPr>
            <a:lvl3pPr>
              <a:buFont typeface="Arial" pitchFamily="34" charset="0"/>
              <a:buChar char="■"/>
              <a:defRPr/>
            </a:lvl3pPr>
            <a:lvl4pPr>
              <a:buFont typeface="Arial" pitchFamily="34" charset="0"/>
              <a:buChar char="■"/>
              <a:defRPr/>
            </a:lvl4pPr>
            <a:lvl5pPr>
              <a:buFont typeface="Arial" pitchFamily="34" charset="0"/>
              <a:buChar char="■"/>
              <a:defRPr/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F5B6-D397-4C9C-87E8-134EB8A2E182}" type="datetimeFigureOut">
              <a:rPr lang="nb-NO" smtClean="0"/>
              <a:pPr/>
              <a:t>03.04.2020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077073"/>
            <a:ext cx="10363200" cy="1362075"/>
          </a:xfrm>
        </p:spPr>
        <p:txBody>
          <a:bodyPr anchor="b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70229" y="256490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168EAA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F5B6-D397-4C9C-87E8-134EB8A2E182}" type="datetimeFigureOut">
              <a:rPr lang="nb-NO" smtClean="0"/>
              <a:pPr/>
              <a:t>03.04.2020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F5B6-D397-4C9C-87E8-134EB8A2E182}" type="datetimeFigureOut">
              <a:rPr lang="nb-NO" smtClean="0"/>
              <a:pPr/>
              <a:t>03.04.2020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F5B6-D397-4C9C-87E8-134EB8A2E182}" type="datetimeFigureOut">
              <a:rPr lang="nb-NO" smtClean="0"/>
              <a:pPr/>
              <a:t>03.04.2020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F5B6-D397-4C9C-87E8-134EB8A2E182}" type="datetimeFigureOut">
              <a:rPr lang="nb-NO" smtClean="0"/>
              <a:pPr/>
              <a:t>03.04.2020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F5B6-D397-4C9C-87E8-134EB8A2E182}" type="datetimeFigureOut">
              <a:rPr lang="nb-NO" smtClean="0"/>
              <a:pPr/>
              <a:t>03.04.2020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F5B6-D397-4C9C-87E8-134EB8A2E182}" type="datetimeFigureOut">
              <a:rPr lang="nb-NO" smtClean="0"/>
              <a:pPr/>
              <a:t>03.04.2020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F5B6-D397-4C9C-87E8-134EB8A2E182}" type="datetimeFigureOut">
              <a:rPr lang="nb-NO" smtClean="0"/>
              <a:pPr/>
              <a:t>03.04.2020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421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43339" y="652026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CF5B6-D397-4C9C-87E8-134EB8A2E182}" type="datetimeFigureOut">
              <a:rPr lang="nb-NO" smtClean="0"/>
              <a:pPr/>
              <a:t>03.04.2020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307541" y="623222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pic>
        <p:nvPicPr>
          <p:cNvPr id="9" name="Bilde 8" descr="vannelement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5682968"/>
            <a:ext cx="12012661" cy="1058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AD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ADDD"/>
        </a:buClr>
        <a:buFont typeface="Arial" pitchFamily="34" charset="0"/>
        <a:buChar char="■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ADDD"/>
        </a:buClr>
        <a:buFont typeface="Arial" pitchFamily="34" charset="0"/>
        <a:buChar char="■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ADDD"/>
        </a:buClr>
        <a:buFont typeface="Arial" pitchFamily="34" charset="0"/>
        <a:buChar char="■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ADDD"/>
        </a:buClr>
        <a:buFont typeface="Arial" pitchFamily="34" charset="0"/>
        <a:buChar char="■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ADDD"/>
        </a:buClr>
        <a:buFont typeface="Arial" pitchFamily="34" charset="0"/>
        <a:buChar char="■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8348" y="166415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b-NO" sz="4800" b="1" dirty="0">
                <a:latin typeface="+mn-lt"/>
              </a:rPr>
              <a:t>Tiltakspakke for lokalt næringsliv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35786"/>
            <a:ext cx="9144000" cy="1752600"/>
          </a:xfrm>
        </p:spPr>
        <p:txBody>
          <a:bodyPr/>
          <a:lstStyle/>
          <a:p>
            <a:r>
              <a:rPr lang="nb-NO" dirty="0">
                <a:latin typeface="+mn-lt"/>
              </a:rPr>
              <a:t>Morgenmøte</a:t>
            </a:r>
          </a:p>
          <a:p>
            <a:r>
              <a:rPr lang="nb-NO" dirty="0">
                <a:latin typeface="+mn-lt"/>
              </a:rPr>
              <a:t>Sarpsborg næringsforening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809984" y="5236046"/>
            <a:ext cx="4643438" cy="857250"/>
          </a:xfrm>
        </p:spPr>
        <p:txBody>
          <a:bodyPr/>
          <a:lstStyle/>
          <a:p>
            <a:r>
              <a:rPr lang="nb-NO" dirty="0">
                <a:latin typeface="+mn-lt"/>
              </a:rPr>
              <a:t>Fredag 3.april 2020</a:t>
            </a:r>
          </a:p>
        </p:txBody>
      </p:sp>
    </p:spTree>
    <p:extLst>
      <p:ext uri="{BB962C8B-B14F-4D97-AF65-F5344CB8AC3E}">
        <p14:creationId xmlns:p14="http://schemas.microsoft.com/office/powerpoint/2010/main" val="19891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DBB5B89-B6B8-4313-8E39-ECB443792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latin typeface="+mn-lt"/>
              </a:rPr>
              <a:t>Tiltak presentert 24.mars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717416-B163-4602-833D-F746706E3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latin typeface="+mn-lt"/>
              </a:rPr>
              <a:t>Eiendomsskatt og kommunale avgifter</a:t>
            </a:r>
          </a:p>
          <a:p>
            <a:r>
              <a:rPr lang="nb-NO" dirty="0">
                <a:latin typeface="+mn-lt"/>
              </a:rPr>
              <a:t>Klagefrist eiendomsskatt</a:t>
            </a:r>
          </a:p>
          <a:p>
            <a:r>
              <a:rPr lang="nb-NO" dirty="0">
                <a:latin typeface="+mn-lt"/>
              </a:rPr>
              <a:t>Bygg og anleggsbransjen</a:t>
            </a:r>
          </a:p>
          <a:p>
            <a:r>
              <a:rPr lang="nb-NO" dirty="0">
                <a:latin typeface="+mn-lt"/>
              </a:rPr>
              <a:t>Kommunal tiltakspakke</a:t>
            </a:r>
          </a:p>
          <a:p>
            <a:endParaRPr lang="nb-NO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317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DBB5B89-B6B8-4313-8E39-ECB443792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latin typeface="+mn-lt"/>
              </a:rPr>
              <a:t>Ny tiltakspakke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717416-B163-4602-833D-F746706E3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latin typeface="+mn-lt"/>
              </a:rPr>
              <a:t>Utarbeidet i et samarbeid mellom kommunene, næringsforeningene, destinasjonsselskapene og gründermiljøer og </a:t>
            </a:r>
            <a:r>
              <a:rPr lang="nb-NO" dirty="0" err="1">
                <a:latin typeface="+mn-lt"/>
              </a:rPr>
              <a:t>inklubatorer</a:t>
            </a:r>
            <a:r>
              <a:rPr lang="nb-NO" dirty="0">
                <a:latin typeface="+mn-lt"/>
              </a:rPr>
              <a:t> i Søndre Viken næringsregion.</a:t>
            </a:r>
          </a:p>
          <a:p>
            <a:r>
              <a:rPr lang="nb-NO" dirty="0">
                <a:latin typeface="+mn-lt"/>
              </a:rPr>
              <a:t>Fokuset har vært å utarbeide en tiltakspakke som ligger innenfor kommunenes ansvarsområde og handlingsrom.</a:t>
            </a:r>
          </a:p>
        </p:txBody>
      </p:sp>
    </p:spTree>
    <p:extLst>
      <p:ext uri="{BB962C8B-B14F-4D97-AF65-F5344CB8AC3E}">
        <p14:creationId xmlns:p14="http://schemas.microsoft.com/office/powerpoint/2010/main" val="364037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C2B37E-229D-4DF1-A26D-BE6E5786B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+mn-lt"/>
              </a:rPr>
              <a:t>Hva kan kommunen bidra med?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E63D21D-3236-46AB-A072-61C1CC408F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>
                <a:latin typeface="+mn-lt"/>
              </a:rPr>
              <a:t>Tiltak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BB74BA3-1F96-451F-A0D4-7EC6A7B08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213179" cy="395128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dirty="0">
                <a:latin typeface="+mn-lt"/>
              </a:rPr>
              <a:t>Tiltak som kan redusere eller forsinke bedriftens kostnader.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>
                <a:latin typeface="+mn-lt"/>
              </a:rPr>
              <a:t>Tiltak som kan sikre at inntekter beholdes, økes eller framskyndes.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>
                <a:latin typeface="+mn-lt"/>
              </a:rPr>
              <a:t>Tiltak som kan stimulere markeder.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>
                <a:latin typeface="+mn-lt"/>
              </a:rPr>
              <a:t>Tiltak som kan stimulerer til et bedre fungerende arbeidsmarked og ivareta næringslivets behov for kompetanse.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2714E99-AEC4-40AA-B6F3-40A029FDB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>
                <a:latin typeface="+mn-lt"/>
              </a:rPr>
              <a:t>Når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5BE3FF0-61AB-4D50-9CD2-3AF10C5C1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6" y="2174875"/>
            <a:ext cx="5759622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>
                <a:latin typeface="+mn-lt"/>
              </a:rPr>
              <a:t>Fase 1</a:t>
            </a:r>
          </a:p>
          <a:p>
            <a:pPr marL="0" indent="0">
              <a:buNone/>
            </a:pPr>
            <a:r>
              <a:rPr lang="nb-NO" dirty="0">
                <a:latin typeface="+mn-lt"/>
              </a:rPr>
              <a:t>Under de massive restriksjonene.</a:t>
            </a:r>
          </a:p>
          <a:p>
            <a:pPr marL="0" indent="0">
              <a:buNone/>
            </a:pPr>
            <a:endParaRPr lang="nb-NO" dirty="0">
              <a:latin typeface="+mn-lt"/>
            </a:endParaRPr>
          </a:p>
          <a:p>
            <a:pPr marL="0" indent="0">
              <a:buNone/>
            </a:pPr>
            <a:r>
              <a:rPr lang="nb-NO" dirty="0">
                <a:latin typeface="+mn-lt"/>
              </a:rPr>
              <a:t>Fase 2</a:t>
            </a:r>
          </a:p>
          <a:p>
            <a:pPr marL="0" indent="0">
              <a:buNone/>
            </a:pPr>
            <a:r>
              <a:rPr lang="nb-NO" dirty="0">
                <a:latin typeface="+mn-lt"/>
              </a:rPr>
              <a:t>I perioden hvor restriksjonene gradvis opphører.</a:t>
            </a:r>
          </a:p>
          <a:p>
            <a:pPr marL="0" indent="0">
              <a:buNone/>
            </a:pPr>
            <a:endParaRPr lang="nb-NO" dirty="0">
              <a:latin typeface="+mn-lt"/>
            </a:endParaRPr>
          </a:p>
          <a:p>
            <a:pPr marL="0" indent="0">
              <a:buNone/>
            </a:pPr>
            <a:r>
              <a:rPr lang="nb-NO" dirty="0">
                <a:latin typeface="+mn-lt"/>
              </a:rPr>
              <a:t>Fase 3</a:t>
            </a:r>
          </a:p>
          <a:p>
            <a:pPr marL="0" indent="0">
              <a:buNone/>
            </a:pPr>
            <a:r>
              <a:rPr lang="nb-NO" dirty="0">
                <a:latin typeface="+mn-lt"/>
              </a:rPr>
              <a:t>Etter at restriksjonene tilnærmet er opphørt</a:t>
            </a:r>
          </a:p>
        </p:txBody>
      </p:sp>
    </p:spTree>
    <p:extLst>
      <p:ext uri="{BB962C8B-B14F-4D97-AF65-F5344CB8AC3E}">
        <p14:creationId xmlns:p14="http://schemas.microsoft.com/office/powerpoint/2010/main" val="200737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685EFE-E174-4D12-9B62-C97C16D83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nb-NO" sz="4000" dirty="0">
                <a:latin typeface="+mn-lt"/>
              </a:rPr>
              <a:t>Tiltak som kan redusere eller forsinke bedriftens kostnader.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D37CC8E-4C57-482E-B84E-5C5864C99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>
                <a:latin typeface="+mn-lt"/>
              </a:rPr>
              <a:t>Utsette, redusere eller fjerne innbetaling av eiendomsskatt, avgifter eller gebyrer.</a:t>
            </a:r>
          </a:p>
          <a:p>
            <a:r>
              <a:rPr lang="nb-NO" sz="2800" dirty="0">
                <a:latin typeface="+mn-lt"/>
              </a:rPr>
              <a:t>Utsette, redusere eller fjerne innbetaling av felleskostnader for drift av kommunal grunn på gater, plasser og torg. </a:t>
            </a:r>
          </a:p>
          <a:p>
            <a:r>
              <a:rPr lang="nb-NO" sz="2800" dirty="0">
                <a:latin typeface="+mn-lt"/>
              </a:rPr>
              <a:t>Redusere eller fjerne kostnader for leie av markedsplass på torg, offentlige plasser og sentrumsgater.</a:t>
            </a:r>
          </a:p>
          <a:p>
            <a:endParaRPr lang="nb-NO" sz="2800" dirty="0">
              <a:latin typeface="+mn-lt"/>
            </a:endParaRPr>
          </a:p>
          <a:p>
            <a:endParaRPr lang="nb-NO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8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685EFE-E174-4D12-9B62-C97C16D83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nb-NO" sz="4000" dirty="0">
                <a:latin typeface="+mn-lt"/>
              </a:rPr>
              <a:t>Tiltak som kan sikre at inntekter beholdes, økes eller framskyndes.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D37CC8E-4C57-482E-B84E-5C5864C99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>
                <a:latin typeface="+mn-lt"/>
              </a:rPr>
              <a:t>Påse at pågående planarbeid, prosjekter og tiltak ikke stopper opp.</a:t>
            </a:r>
          </a:p>
          <a:p>
            <a:r>
              <a:rPr lang="nb-NO" sz="2800" dirty="0">
                <a:latin typeface="+mn-lt"/>
              </a:rPr>
              <a:t>Gjennomføre igangsatte og fremskynde planlagte bygge og vedlikeholdsprosjekter, med smitteverntilpasninger om nødvendig.</a:t>
            </a:r>
          </a:p>
          <a:p>
            <a:r>
              <a:rPr lang="nb-NO" sz="2800" dirty="0">
                <a:latin typeface="+mn-lt"/>
              </a:rPr>
              <a:t>Dersom prosjekter utsettes, omdisponere vedlikeholdsarbeid til skoler og andre offentlige bygg som nå står tomme fremfor å sende håndverkere hjem fra andre offentlige bygg.</a:t>
            </a:r>
          </a:p>
          <a:p>
            <a:r>
              <a:rPr lang="nb-NO" sz="2800" dirty="0">
                <a:latin typeface="+mn-lt"/>
              </a:rPr>
              <a:t>Utbetal bevilgede tilskudd uavhengig av gjennomføring.</a:t>
            </a:r>
          </a:p>
          <a:p>
            <a:r>
              <a:rPr lang="nb-NO" sz="2800" dirty="0">
                <a:latin typeface="+mn-lt"/>
              </a:rPr>
              <a:t>Invitere private aktører til samarbeid om å levere tjenester. </a:t>
            </a:r>
            <a:endParaRPr lang="nb-NO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037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685EFE-E174-4D12-9B62-C97C16D83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nb-NO" sz="4000" dirty="0">
                <a:latin typeface="+mn-lt"/>
              </a:rPr>
              <a:t>Tiltak som kan stimulere markeder.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D37CC8E-4C57-482E-B84E-5C5864C99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800" dirty="0">
                <a:latin typeface="+mn-lt"/>
              </a:rPr>
              <a:t>Ulike tiltak for å stimulere til økt handel, og byliv.</a:t>
            </a:r>
          </a:p>
          <a:p>
            <a:r>
              <a:rPr lang="nb-NO" sz="2800" dirty="0">
                <a:latin typeface="+mn-lt"/>
              </a:rPr>
              <a:t>Styrk etablerte gründermiljøer og inkubatorer ytterligere finansielt. </a:t>
            </a:r>
          </a:p>
          <a:p>
            <a:r>
              <a:rPr lang="nb-NO" sz="2800" dirty="0">
                <a:latin typeface="+mn-lt"/>
              </a:rPr>
              <a:t>Styrke tiltak som gir vekst i stedets eksisterende bedrifter.</a:t>
            </a:r>
          </a:p>
          <a:p>
            <a:r>
              <a:rPr lang="nb-NO" sz="2800" dirty="0">
                <a:latin typeface="+mn-lt"/>
              </a:rPr>
              <a:t>Utnytt kommunens innkjøpsmakt til å stimulere til forskning, innovasjon og nytenkning i næringslivet. </a:t>
            </a:r>
          </a:p>
          <a:p>
            <a:endParaRPr lang="nb-NO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49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685EFE-E174-4D12-9B62-C97C16D83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txBody>
          <a:bodyPr>
            <a:noAutofit/>
          </a:bodyPr>
          <a:lstStyle/>
          <a:p>
            <a:r>
              <a:rPr lang="nb-NO" sz="3600" dirty="0">
                <a:latin typeface="+mn-lt"/>
              </a:rPr>
              <a:t>Tiltak som kan stimulere til et bedre fungerende arbeidsmarked og ivareta næringslivets behov for kompetanse.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D37CC8E-4C57-482E-B84E-5C5864C99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>
                <a:latin typeface="+mn-lt"/>
              </a:rPr>
              <a:t>Støtte til kompetansehevende tiltak for å utvikle SMB og eksisterende bedrifter til å være rigget til koronakrisen er over.</a:t>
            </a:r>
          </a:p>
          <a:p>
            <a:r>
              <a:rPr lang="nb-NO" sz="2800" dirty="0">
                <a:latin typeface="+mn-lt"/>
              </a:rPr>
              <a:t>Ta inn ekstra lærlinger.</a:t>
            </a:r>
          </a:p>
        </p:txBody>
      </p:sp>
    </p:spTree>
    <p:extLst>
      <p:ext uri="{BB962C8B-B14F-4D97-AF65-F5344CB8AC3E}">
        <p14:creationId xmlns:p14="http://schemas.microsoft.com/office/powerpoint/2010/main" val="50699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K 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smal.potm" id="{F131BC81-A7F5-4A57-9DD8-C13A7AADB4D2}" vid="{814B9722-2DC1-484A-9905-5DC77CA3961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64FCE61667BD34885061339A16DBDA3" ma:contentTypeVersion="5" ma:contentTypeDescription="Opprett et nytt dokument." ma:contentTypeScope="" ma:versionID="7fc92c574366fd4bac3fd8a6ca8f2528">
  <xsd:schema xmlns:xsd="http://www.w3.org/2001/XMLSchema" xmlns:xs="http://www.w3.org/2001/XMLSchema" xmlns:p="http://schemas.microsoft.com/office/2006/metadata/properties" xmlns:ns3="3a7a9fc7-b5cf-4076-b54f-da77469b3bc8" targetNamespace="http://schemas.microsoft.com/office/2006/metadata/properties" ma:root="true" ma:fieldsID="1bffc92ab86a10003cf769ce8ad73d5c" ns3:_="">
    <xsd:import namespace="3a7a9fc7-b5cf-4076-b54f-da77469b3b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7a9fc7-b5cf-4076-b54f-da77469b3b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BCB0E9-9AE8-4AA1-AA03-120A546E45F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3a7a9fc7-b5cf-4076-b54f-da77469b3bc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90D3329-F8DA-4CCB-9ED1-F52E47F35B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570381-7015-4669-A886-1C26202C3E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7a9fc7-b5cf-4076-b54f-da77469b3b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</Template>
  <TotalTime>537</TotalTime>
  <Words>1481</Words>
  <Application>Microsoft Office PowerPoint</Application>
  <PresentationFormat>Widescreen</PresentationFormat>
  <Paragraphs>147</Paragraphs>
  <Slides>8</Slides>
  <Notes>7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SK Mal</vt:lpstr>
      <vt:lpstr>Tiltakspakke for lokalt næringsliv</vt:lpstr>
      <vt:lpstr>Tiltak presentert 24.mars</vt:lpstr>
      <vt:lpstr>Ny tiltakspakke</vt:lpstr>
      <vt:lpstr>Hva kan kommunen bidra med?</vt:lpstr>
      <vt:lpstr>Tiltak som kan redusere eller forsinke bedriftens kostnader.</vt:lpstr>
      <vt:lpstr>Tiltak som kan sikre at inntekter beholdes, økes eller framskyndes.</vt:lpstr>
      <vt:lpstr>Tiltak som kan stimulere markeder.</vt:lpstr>
      <vt:lpstr>Tiltak som kan stimulere til et bedre fungerende arbeidsmarked og ivareta næringslivets behov for kompetanse. </vt:lpstr>
    </vt:vector>
  </TitlesOfParts>
  <Company>Sarpsborg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Foreløpige tiltak for ivaretakelse av lokalt næringsliv</dc:title>
  <dc:creator>Thomas Engh</dc:creator>
  <cp:lastModifiedBy>Mariann Karlsen</cp:lastModifiedBy>
  <cp:revision>6</cp:revision>
  <dcterms:created xsi:type="dcterms:W3CDTF">2020-03-23T15:17:32Z</dcterms:created>
  <dcterms:modified xsi:type="dcterms:W3CDTF">2020-04-03T09:40:35Z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0x010100264FCE61667BD34885061339A16DBDA3</vt:lpwstr>
  </property>
  <property fmtid="{D5CDD505-2E9C-101B-9397-08002B2CF9AE}" pid="3" name="IsMyDocuments">
    <vt:bool>true</vt:bool>
  </property>
</Properties>
</file>